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8"/>
  </p:handoutMasterIdLst>
  <p:sldIdLst>
    <p:sldId id="256" r:id="rId3"/>
    <p:sldId id="274" r:id="rId5"/>
    <p:sldId id="276" r:id="rId6"/>
    <p:sldId id="278" r:id="rId7"/>
    <p:sldId id="279" r:id="rId8"/>
    <p:sldId id="280" r:id="rId9"/>
    <p:sldId id="281" r:id="rId10"/>
    <p:sldId id="282" r:id="rId11"/>
    <p:sldId id="284" r:id="rId12"/>
    <p:sldId id="285" r:id="rId13"/>
    <p:sldId id="287" r:id="rId14"/>
    <p:sldId id="288" r:id="rId15"/>
    <p:sldId id="289" r:id="rId16"/>
    <p:sldId id="290" r:id="rId17"/>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gs" Target="tags/tag14.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sz="2220" dirty="0">
                <a:sym typeface="+mn-ea"/>
              </a:rPr>
              <a:t>A comprehensive framework to research digital innovation: The joint use of the systems of innovation and critical realism</a:t>
            </a:r>
            <a:br>
              <a:rPr sz="2220" dirty="0">
                <a:sym typeface="+mn-ea"/>
              </a:rPr>
            </a:br>
            <a:r>
              <a:rPr sz="2220" dirty="0">
                <a:sym typeface="+mn-ea"/>
              </a:rPr>
              <a:t>(Um quadro abrangente para a investigação da inovação digital: A  utilização conjunta dos sistemas de inovação e do realismo crítico)</a:t>
            </a:r>
            <a:br>
              <a:rPr sz="2220" dirty="0">
                <a:sym typeface="+mn-ea"/>
              </a:rPr>
            </a:br>
            <a:r>
              <a:rPr sz="2220" dirty="0">
                <a:sym typeface="+mn-ea"/>
              </a:rPr>
              <a:t>(Authors: Arturo Vega &amp; Mike Chiasson)</a:t>
            </a:r>
            <a:endParaRPr sz="2220" dirty="0">
              <a:sym typeface="+mn-ea"/>
            </a:endParaRPr>
          </a:p>
        </p:txBody>
      </p:sp>
      <p:sp>
        <p:nvSpPr>
          <p:cNvPr id="3" name="副标题 2"/>
          <p:cNvSpPr>
            <a:spLocks noGrp="1"/>
          </p:cNvSpPr>
          <p:nvPr>
            <p:ph type="subTitle" idx="1"/>
          </p:nvPr>
        </p:nvSpPr>
        <p:spPr/>
        <p:txBody>
          <a:bodyPr>
            <a:noAutofit/>
          </a:bodyPr>
          <a:lstStyle/>
          <a:p>
            <a:endParaRPr sz="2000"/>
          </a:p>
          <a:p>
            <a:r>
              <a:rPr sz="2000"/>
              <a:t>Trabalho de grupo da disciplina Metodologias de Investigação</a:t>
            </a:r>
            <a:endParaRPr sz="2000"/>
          </a:p>
          <a:p>
            <a:endParaRPr sz="2000"/>
          </a:p>
          <a:p>
            <a:r>
              <a:rPr sz="2000"/>
              <a:t>ISEG, Universidade de Lisboa</a:t>
            </a:r>
            <a:endParaRPr sz="2000"/>
          </a:p>
          <a:p>
            <a:r>
              <a:rPr sz="2000"/>
              <a:t>Doutorando: Nuowei Wang（王挪威）</a:t>
            </a:r>
            <a:endParaRPr sz="2000"/>
          </a:p>
          <a:p>
            <a:r>
              <a:rPr sz="2000"/>
              <a:t>Email: corn.dean@163.com</a:t>
            </a:r>
            <a:endParaRPr sz="2000"/>
          </a:p>
          <a:p>
            <a:r>
              <a:rPr sz="2000"/>
              <a:t>10 de outubro de 2023</a:t>
            </a:r>
            <a:endParaRPr sz="2000"/>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solidFill>
                  <a:srgbClr val="FF0000"/>
                </a:solidFill>
              </a:rPr>
              <a:t>The morphogenetic approach:</a:t>
            </a:r>
            <a:r>
              <a:rPr lang="zh-CN" altLang="en-US" dirty="0"/>
              <a:t> The morphogenetic approach (Archer, 1995) is aligned with the transformational model of social activity (Bhaskar, 1998) by considering social structures and agency as different phenomena with their own powers. Fig. 1 depicts the boundaries of the SI and expands on the outcomes shown in Table 1.</a:t>
            </a:r>
            <a:endParaRPr lang="zh-CN" altLang="en-US"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50000"/>
          </a:bodyPr>
          <a:lstStyle/>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r>
              <a:rPr lang="zh-CN" altLang="en-US"/>
              <a:t>Source: Arturo, V. &amp; Mike, C (2019). A comprehensive framework to research digital innovation: The joint use of the systems of innovation and critical realism. Journal of Strategic Information Systems 28: 251.</a:t>
            </a:r>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5" name="图片 4" descr="屏幕截图 2023-10-09 000232"/>
          <p:cNvPicPr>
            <a:picLocks noChangeAspect="1"/>
          </p:cNvPicPr>
          <p:nvPr>
            <p:custDataLst>
              <p:tags r:id="rId1"/>
            </p:custDataLst>
          </p:nvPr>
        </p:nvPicPr>
        <p:blipFill>
          <a:blip r:embed="rId2"/>
          <a:stretch>
            <a:fillRect/>
          </a:stretch>
        </p:blipFill>
        <p:spPr>
          <a:xfrm>
            <a:off x="2800350" y="95885"/>
            <a:ext cx="6964045" cy="546798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Conclusions</a:t>
            </a:r>
            <a:endParaRPr lang="zh-CN" altLang="en-US"/>
          </a:p>
        </p:txBody>
      </p:sp>
      <p:sp>
        <p:nvSpPr>
          <p:cNvPr id="3" name="内容占位符 2"/>
          <p:cNvSpPr>
            <a:spLocks noGrp="1"/>
          </p:cNvSpPr>
          <p:nvPr>
            <p:ph idx="1"/>
          </p:nvPr>
        </p:nvSpPr>
        <p:spPr/>
        <p:txBody>
          <a:bodyPr>
            <a:normAutofit fontScale="70000"/>
          </a:bodyPr>
          <a:lstStyle/>
          <a:p>
            <a:r>
              <a:rPr lang="zh-CN" altLang="en-US" sz="2855"/>
              <a:t>1.The scope of digital business strategy has been substantially extended due to its dependence on the increasingly complex external environment that affects digital innovation.</a:t>
            </a:r>
            <a:endParaRPr lang="zh-CN" altLang="en-US" sz="2855"/>
          </a:p>
          <a:p>
            <a:r>
              <a:rPr lang="zh-CN" altLang="en-US" sz="2855"/>
              <a:t>2.This study proposes a comprehensive framework to address the calls to research digital innovation in a systemic way to encompass the multilevel causes at societal levels that affect IS in organizations, as well as explain agency and how it influences the structural evolution of systems and technological change.</a:t>
            </a:r>
            <a:endParaRPr lang="zh-CN" altLang="en-US" sz="2855"/>
          </a:p>
          <a:p>
            <a:r>
              <a:rPr lang="zh-CN" altLang="en-US" sz="2855"/>
              <a:t>3.</a:t>
            </a:r>
            <a:r>
              <a:rPr lang="en-US" altLang="zh-CN" sz="2855"/>
              <a:t>Two</a:t>
            </a:r>
            <a:r>
              <a:rPr lang="zh-CN" altLang="en-US" sz="2855"/>
              <a:t> contributions of this paper: </a:t>
            </a:r>
            <a:r>
              <a:rPr lang="zh-CN" altLang="en-US" sz="2855">
                <a:solidFill>
                  <a:srgbClr val="FF0000"/>
                </a:solidFill>
              </a:rPr>
              <a:t>the first contribution</a:t>
            </a:r>
            <a:r>
              <a:rPr lang="zh-CN" altLang="en-US" sz="2855"/>
              <a:t> is to consider SIs as an alternative and holistic conceptual base and unit of analysis to study the creation, diffusion and use of digital innovations in countries, regions, sectors and other organizational aggregations. </a:t>
            </a:r>
            <a:r>
              <a:rPr lang="zh-CN" altLang="en-US" sz="2855">
                <a:solidFill>
                  <a:srgbClr val="FF0000"/>
                </a:solidFill>
              </a:rPr>
              <a:t>The second contribution</a:t>
            </a:r>
            <a:r>
              <a:rPr lang="zh-CN" altLang="en-US" sz="2855"/>
              <a:t> is the use of CR research approaches to study SIs given the compatibility between both, along with some flaws in the SI research practice, namely the lack of development of multilevel systemic theories and an over emphasis on structures to the detriment of individual agency and endogenous change.</a:t>
            </a:r>
            <a:endParaRPr lang="zh-CN" altLang="en-US" sz="2855"/>
          </a:p>
          <a:p>
            <a:endParaRPr lang="zh-CN" altLang="en-US" sz="2855"/>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Reference</a:t>
            </a:r>
            <a:endParaRPr lang="zh-CN" altLang="en-US"/>
          </a:p>
        </p:txBody>
      </p:sp>
      <p:sp>
        <p:nvSpPr>
          <p:cNvPr id="3" name="内容占位符 2"/>
          <p:cNvSpPr>
            <a:spLocks noGrp="1"/>
          </p:cNvSpPr>
          <p:nvPr>
            <p:ph idx="1"/>
          </p:nvPr>
        </p:nvSpPr>
        <p:spPr/>
        <p:txBody>
          <a:bodyPr/>
          <a:lstStyle/>
          <a:p>
            <a:r>
              <a:rPr lang="zh-CN" altLang="en-US" dirty="0"/>
              <a:t>1. Arturo, V. &amp; Mike, C (2019). A comprehensive framework to research digital innovation: The joint use of the systems of innovation and critical realism. Journal of Strategic Information Systems 28: 242-256.</a:t>
            </a:r>
            <a:endParaRPr lang="zh-CN" altLang="en-US"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5" name="图片 4" descr="thank-you-peeps"/>
          <p:cNvPicPr>
            <a:picLocks noChangeAspect="1"/>
          </p:cNvPicPr>
          <p:nvPr/>
        </p:nvPicPr>
        <p:blipFill>
          <a:blip r:embed="rId1"/>
          <a:stretch>
            <a:fillRect/>
          </a:stretch>
        </p:blipFill>
        <p:spPr>
          <a:xfrm>
            <a:off x="2498090" y="833120"/>
            <a:ext cx="6526530" cy="45415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Introduction</a:t>
            </a:r>
            <a:endParaRPr lang="zh-CN" altLang="en-US"/>
          </a:p>
        </p:txBody>
      </p:sp>
      <p:sp>
        <p:nvSpPr>
          <p:cNvPr id="3" name="内容占位符 2"/>
          <p:cNvSpPr>
            <a:spLocks noGrp="1"/>
          </p:cNvSpPr>
          <p:nvPr>
            <p:ph idx="1"/>
          </p:nvPr>
        </p:nvSpPr>
        <p:spPr/>
        <p:txBody>
          <a:bodyPr>
            <a:noAutofit/>
          </a:bodyPr>
          <a:lstStyle/>
          <a:p>
            <a:r>
              <a:rPr lang="zh-CN" altLang="en-US" sz="1700" dirty="0">
                <a:solidFill>
                  <a:srgbClr val="FF0000"/>
                </a:solidFill>
              </a:rPr>
              <a:t>1.Research background</a:t>
            </a:r>
            <a:r>
              <a:rPr lang="en-US" altLang="zh-CN" sz="1700" dirty="0">
                <a:solidFill>
                  <a:srgbClr val="FF0000"/>
                </a:solidFill>
              </a:rPr>
              <a:t>: </a:t>
            </a:r>
            <a:r>
              <a:rPr lang="zh-CN" altLang="en-US" sz="1700" dirty="0"/>
              <a:t>Business strategy increasingly depends on the pervasive and instrumental role of digital innovations to create competitive advantages for firms and whole industrial sectors. We adopt a systemic and holistic view of digital business strategy to represent and study the form and dynamics of the external sociotechnical environment that matters for organizations </a:t>
            </a:r>
            <a:r>
              <a:rPr lang="en-US" altLang="zh-CN" sz="1700" dirty="0"/>
              <a:t>.</a:t>
            </a:r>
            <a:endParaRPr lang="en-US" altLang="zh-CN" sz="1700" dirty="0"/>
          </a:p>
          <a:p>
            <a:r>
              <a:rPr lang="zh-CN" altLang="en-US" sz="1700" dirty="0">
                <a:solidFill>
                  <a:srgbClr val="FF0000"/>
                </a:solidFill>
              </a:rPr>
              <a:t>2.Research contribution</a:t>
            </a:r>
            <a:r>
              <a:rPr lang="en-US" altLang="zh-CN" sz="1700" dirty="0">
                <a:solidFill>
                  <a:srgbClr val="FF0000"/>
                </a:solidFill>
              </a:rPr>
              <a:t>: </a:t>
            </a:r>
            <a:r>
              <a:rPr lang="en-US" altLang="zh-CN" sz="1700" dirty="0"/>
              <a:t>By proposing a framework composed of SIs as a conceptual base and alternative unit of analysis, which posits innovation processes in society as intricate and multilevel systems of actors, activities and institutions. We also propose CR as the philosophical stance and provider of research approaches to study the structure and evolution of SIs.</a:t>
            </a:r>
            <a:endParaRPr lang="en-US" altLang="zh-CN" sz="1700" dirty="0"/>
          </a:p>
          <a:p>
            <a:r>
              <a:rPr lang="zh-CN" altLang="en-US" sz="1700" dirty="0">
                <a:solidFill>
                  <a:srgbClr val="FF0000"/>
                </a:solidFill>
                <a:sym typeface="+mn-ea"/>
              </a:rPr>
              <a:t>3.Research structure</a:t>
            </a:r>
            <a:endParaRPr lang="zh-CN" altLang="en-US" sz="1700" dirty="0">
              <a:solidFill>
                <a:srgbClr val="FF0000"/>
              </a:solidFill>
            </a:endParaRPr>
          </a:p>
          <a:p>
            <a:pPr lvl="1"/>
            <a:r>
              <a:rPr lang="zh-CN" altLang="en-US" sz="1700" dirty="0">
                <a:sym typeface="+mn-ea"/>
              </a:rPr>
              <a:t>Expound the opportunities for the study of digital innovation.</a:t>
            </a:r>
            <a:endParaRPr lang="zh-CN" altLang="en-US" sz="1700" dirty="0"/>
          </a:p>
          <a:p>
            <a:pPr lvl="1"/>
            <a:r>
              <a:rPr lang="zh-CN" altLang="en-US" sz="1700" dirty="0">
                <a:sym typeface="+mn-ea"/>
              </a:rPr>
              <a:t>Explaining SIs and how to formulate SI-based units of analysis in the ambit of digital innovation, as well as pointing out some related deficiencies in SI research practice.</a:t>
            </a:r>
            <a:endParaRPr lang="zh-CN" altLang="en-US" sz="1700" dirty="0"/>
          </a:p>
          <a:p>
            <a:pPr lvl="1"/>
            <a:r>
              <a:rPr lang="zh-CN" altLang="en-US" sz="1700" dirty="0">
                <a:sym typeface="+mn-ea"/>
              </a:rPr>
              <a:t>Move on to CR and demonstrate the compatibility between SIs and the ontology of CR.</a:t>
            </a:r>
            <a:endParaRPr lang="zh-CN" altLang="en-US" sz="1700" dirty="0"/>
          </a:p>
          <a:p>
            <a:pPr lvl="1"/>
            <a:r>
              <a:rPr lang="zh-CN" altLang="en-US" sz="1700" dirty="0">
                <a:sym typeface="+mn-ea"/>
              </a:rPr>
              <a:t>Explain and exemplify the study of information systems innovation diffusion based on SIs and critical realist approaches.</a:t>
            </a:r>
            <a:endParaRPr lang="zh-CN" altLang="en-US" sz="1700" dirty="0"/>
          </a:p>
          <a:p>
            <a:pPr lvl="1"/>
            <a:r>
              <a:rPr lang="zh-CN" altLang="en-US" sz="1700" dirty="0">
                <a:sym typeface="+mn-ea"/>
              </a:rPr>
              <a:t>Formulate a set of relevant research questions to guide the study of digital innovation through SIs and CR.</a:t>
            </a:r>
            <a:endParaRPr lang="zh-CN" altLang="en-US" sz="1700" dirty="0">
              <a:sym typeface="+mn-ea"/>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a:t>The need to expand digital innovation research</a:t>
            </a:r>
            <a:endParaRPr lang="zh-CN" altLang="en-US"/>
          </a:p>
        </p:txBody>
      </p:sp>
      <p:sp>
        <p:nvSpPr>
          <p:cNvPr id="3" name="内容占位符 2"/>
          <p:cNvSpPr>
            <a:spLocks noGrp="1"/>
          </p:cNvSpPr>
          <p:nvPr>
            <p:ph idx="1"/>
          </p:nvPr>
        </p:nvSpPr>
        <p:spPr/>
        <p:txBody>
          <a:bodyPr>
            <a:noAutofit/>
          </a:bodyPr>
          <a:lstStyle/>
          <a:p>
            <a:r>
              <a:rPr lang="zh-CN" altLang="en-US" sz="1800" dirty="0">
                <a:solidFill>
                  <a:srgbClr val="FF0000"/>
                </a:solidFill>
              </a:rPr>
              <a:t>1.Concept of digital innovation </a:t>
            </a:r>
            <a:r>
              <a:rPr lang="zh-CN" altLang="en-US" sz="1800" dirty="0"/>
              <a:t>(Nambisan et al., 2017, p. 224): the creation of (and consequent change in) market offerings, business processes, or models that result from the use of digital technologies.</a:t>
            </a:r>
            <a:endParaRPr lang="zh-CN" altLang="en-US" sz="1800" dirty="0"/>
          </a:p>
          <a:p>
            <a:r>
              <a:rPr lang="zh-CN" altLang="en-US" sz="1800" dirty="0"/>
              <a:t>2.The need to expand digital innovation research</a:t>
            </a:r>
            <a:endParaRPr lang="zh-CN" altLang="en-US" sz="1800" dirty="0"/>
          </a:p>
          <a:p>
            <a:pPr lvl="1"/>
            <a:r>
              <a:rPr lang="zh-CN" altLang="en-US" sz="1800" dirty="0"/>
              <a:t>Research in this area </a:t>
            </a:r>
            <a:r>
              <a:rPr lang="en-US" altLang="zh-CN" sz="1800" dirty="0"/>
              <a:t>is more </a:t>
            </a:r>
            <a:r>
              <a:rPr lang="zh-CN" altLang="en-US" sz="1800" dirty="0"/>
              <a:t>engaged with organizationally digital innovations than with distributed and decentralized innovation processes and outcomes (Sorensen and Landau, 2015).</a:t>
            </a:r>
            <a:endParaRPr lang="zh-CN" altLang="en-US" sz="1800" dirty="0"/>
          </a:p>
          <a:p>
            <a:pPr lvl="1"/>
            <a:r>
              <a:rPr lang="en-US" altLang="zh-CN" sz="1800" dirty="0"/>
              <a:t>E</a:t>
            </a:r>
            <a:r>
              <a:rPr lang="zh-CN" altLang="en-US" sz="1800" dirty="0"/>
              <a:t>xtant research is targeting the focal actor [(e.g. a platform owner or the adopters of an innovation)] </a:t>
            </a:r>
            <a:r>
              <a:rPr lang="en-US" altLang="zh-CN" sz="1800" dirty="0"/>
              <a:t>.</a:t>
            </a:r>
            <a:endParaRPr lang="zh-CN" altLang="en-US" sz="1800" dirty="0"/>
          </a:p>
          <a:p>
            <a:pPr lvl="1"/>
            <a:r>
              <a:rPr lang="zh-CN" altLang="en-US" sz="1800" dirty="0"/>
              <a:t>The external environment has become so relevant that it can shape the focus of entire studies.</a:t>
            </a:r>
            <a:endParaRPr lang="zh-CN" altLang="en-US" sz="1800" dirty="0"/>
          </a:p>
          <a:p>
            <a:pPr lvl="1"/>
            <a:r>
              <a:rPr lang="zh-CN" altLang="en-US" sz="1800" dirty="0"/>
              <a:t>Due to the concentration on focal innovators, there are also few studies on the evolution of complex sociotechnical systems (e.g. de Reuver et al., 2018; Tilson et al., 2010; Tiwana et al., 2010).</a:t>
            </a:r>
            <a:endParaRPr lang="zh-CN" altLang="en-US" sz="1800" dirty="0"/>
          </a:p>
          <a:p>
            <a:pPr lvl="1"/>
            <a:r>
              <a:rPr lang="zh-CN" altLang="en-US" sz="1800" dirty="0"/>
              <a:t>Distributed innovation entails new forms of risks, in environments with several contradictory logics and marked resistance to change.</a:t>
            </a:r>
            <a:endParaRPr lang="zh-CN" altLang="en-US" sz="1800" dirty="0"/>
          </a:p>
          <a:p>
            <a:pPr lvl="1"/>
            <a:r>
              <a:rPr lang="zh-CN" altLang="en-US" sz="1800" dirty="0"/>
              <a:t>Now, much of IS research has been explicitly or implicitly based on the sociotechnical systems approach (Hirschheim and Klein, 2011). </a:t>
            </a:r>
            <a:endParaRPr lang="zh-CN" altLang="en-US" sz="1800" dirty="0"/>
          </a:p>
          <a:p>
            <a:pPr lvl="1"/>
            <a:r>
              <a:rPr lang="en-US" altLang="zh-CN" sz="1800" dirty="0"/>
              <a:t>And so on...</a:t>
            </a:r>
            <a:endParaRPr lang="en-US" altLang="zh-CN" sz="1800"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Systems of innovation</a:t>
            </a:r>
            <a:endParaRPr lang="zh-CN" altLang="en-US"/>
          </a:p>
        </p:txBody>
      </p:sp>
      <p:sp>
        <p:nvSpPr>
          <p:cNvPr id="3" name="内容占位符 2"/>
          <p:cNvSpPr>
            <a:spLocks noGrp="1"/>
          </p:cNvSpPr>
          <p:nvPr>
            <p:ph idx="1"/>
          </p:nvPr>
        </p:nvSpPr>
        <p:spPr/>
        <p:txBody>
          <a:bodyPr>
            <a:normAutofit fontScale="70000"/>
          </a:bodyPr>
          <a:lstStyle/>
          <a:p>
            <a:r>
              <a:rPr lang="zh-CN" altLang="en-US">
                <a:solidFill>
                  <a:srgbClr val="FF0000"/>
                </a:solidFill>
              </a:rPr>
              <a:t>1.Concept of innovation:</a:t>
            </a:r>
            <a:r>
              <a:rPr lang="zh-CN" altLang="en-US"/>
              <a:t> SIs is a conceptual base to understand and explain innovation processes in society (c.f. Cooke et al., 1997; Freeman, 1987; Nelson, 1993). It was developed under the foundation of general systems theory, evolutionary economics and institutional economics (e.g. Edquist, 2005; Soete et al., 2010). According to SIs, innovation is about producing, diffusing and using new knowledge or novel combinations of new or existing knowledge.</a:t>
            </a:r>
            <a:endParaRPr lang="zh-CN" altLang="en-US"/>
          </a:p>
          <a:p>
            <a:r>
              <a:rPr lang="zh-CN" altLang="en-US"/>
              <a:t>2.Innovation is a collective achievement of different actors from the public, private and third sectors, who through their reflectivity, creativity and capacities realize innovations (research and development, competence building, the formation of new product markets...)</a:t>
            </a:r>
            <a:endParaRPr lang="zh-CN" altLang="en-US"/>
          </a:p>
          <a:p>
            <a:r>
              <a:rPr lang="zh-CN" altLang="en-US"/>
              <a:t>3.The institutional environment plays a key role in innovation, because it influences the performance of actors by laws, regulations, common practices, routines, habits, trust, etc.</a:t>
            </a:r>
            <a:endParaRPr lang="zh-CN" altLang="en-US"/>
          </a:p>
          <a:p>
            <a:r>
              <a:rPr lang="zh-CN" altLang="en-US"/>
              <a:t>4.Core to SIs is the concept of boundaries, the boundaries of an SI are defined from the research and identification of the causal components of innovation processes at different levels of society.</a:t>
            </a:r>
            <a:endParaRPr lang="zh-CN" altLang="en-US"/>
          </a:p>
          <a:p>
            <a:r>
              <a:rPr lang="zh-CN" altLang="en-US"/>
              <a:t>5.The distinction between radical and incremental innovations is central to understanding change.</a:t>
            </a:r>
            <a:endParaRPr lang="zh-CN" altLang="en-US"/>
          </a:p>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zh-CN" altLang="en-US" sz="3110"/>
            </a:br>
            <a:r>
              <a:rPr lang="zh-CN" altLang="en-US" sz="3110"/>
              <a:t>The SI as an alternative unit of analysis in digital innovation research</a:t>
            </a:r>
            <a:endParaRPr lang="zh-CN" altLang="en-US" sz="3110"/>
          </a:p>
        </p:txBody>
      </p:sp>
      <p:sp>
        <p:nvSpPr>
          <p:cNvPr id="3" name="内容占位符 2"/>
          <p:cNvSpPr>
            <a:spLocks noGrp="1"/>
          </p:cNvSpPr>
          <p:nvPr>
            <p:ph idx="1"/>
          </p:nvPr>
        </p:nvSpPr>
        <p:spPr/>
        <p:txBody>
          <a:bodyPr>
            <a:normAutofit fontScale="90000" lnSpcReduction="20000"/>
          </a:bodyPr>
          <a:lstStyle/>
          <a:p>
            <a:r>
              <a:rPr lang="zh-CN" altLang="en-US" dirty="0"/>
              <a:t>1.Scholars have defined diverse types of SIs, and research has mostly concentrated on distinctive topics depending on each type. SIs can be classified according to </a:t>
            </a:r>
            <a:r>
              <a:rPr lang="zh-CN" altLang="en-US" dirty="0">
                <a:solidFill>
                  <a:srgbClr val="FF0000"/>
                </a:solidFill>
              </a:rPr>
              <a:t>three aspects</a:t>
            </a:r>
            <a:r>
              <a:rPr lang="zh-CN" altLang="en-US" dirty="0"/>
              <a:t>: geography, sector and technology (e.g. Carlsson et al., 2002; Edquist, 2005; Hekkert et al., 2007; Malerba, 2004).</a:t>
            </a:r>
            <a:endParaRPr lang="zh-CN" altLang="en-US" dirty="0"/>
          </a:p>
          <a:p>
            <a:r>
              <a:rPr lang="zh-CN" altLang="en-US" dirty="0">
                <a:solidFill>
                  <a:srgbClr val="FF0000"/>
                </a:solidFill>
              </a:rPr>
              <a:t>Geographical SI: </a:t>
            </a:r>
            <a:r>
              <a:rPr lang="zh-CN" altLang="en-US" dirty="0"/>
              <a:t>regional (tacit, face-to-face interaction, mutual trust and shared values), national (innovation-related policies, non-firm organizations, infrastructure and resources) and transnational SIs (innovation among regions of different countries).</a:t>
            </a:r>
            <a:endParaRPr lang="zh-CN" altLang="en-US" dirty="0"/>
          </a:p>
          <a:p>
            <a:r>
              <a:rPr lang="zh-CN" altLang="en-US" dirty="0">
                <a:solidFill>
                  <a:srgbClr val="FF0000"/>
                </a:solidFill>
              </a:rPr>
              <a:t>Sectoral SI: </a:t>
            </a:r>
            <a:r>
              <a:rPr lang="zh-CN" altLang="en-US" dirty="0"/>
              <a:t>the activities, actors, institutions and relations that directly affect performance and transformation, as well as the division of labor between industrial sectors.</a:t>
            </a:r>
            <a:endParaRPr lang="zh-CN" altLang="en-US" dirty="0"/>
          </a:p>
          <a:p>
            <a:r>
              <a:rPr lang="zh-CN" altLang="en-US" dirty="0">
                <a:solidFill>
                  <a:srgbClr val="FF0000"/>
                </a:solidFill>
              </a:rPr>
              <a:t>Technological SI: </a:t>
            </a:r>
            <a:r>
              <a:rPr lang="zh-CN" altLang="en-US" dirty="0"/>
              <a:t>the establishment of technological paradigms to materialize innovation and business opportunities.</a:t>
            </a:r>
            <a:endParaRPr lang="zh-CN" altLang="en-US"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Critical realism</a:t>
            </a:r>
            <a:endParaRPr lang="zh-CN" altLang="en-US"/>
          </a:p>
        </p:txBody>
      </p:sp>
      <p:sp>
        <p:nvSpPr>
          <p:cNvPr id="3" name="内容占位符 2"/>
          <p:cNvSpPr>
            <a:spLocks noGrp="1"/>
          </p:cNvSpPr>
          <p:nvPr>
            <p:ph idx="1"/>
          </p:nvPr>
        </p:nvSpPr>
        <p:spPr/>
        <p:txBody>
          <a:bodyPr>
            <a:normAutofit fontScale="60000"/>
          </a:bodyPr>
          <a:lstStyle/>
          <a:p>
            <a:r>
              <a:rPr lang="zh-CN" altLang="en-US">
                <a:solidFill>
                  <a:srgbClr val="FF0000"/>
                </a:solidFill>
              </a:rPr>
              <a:t>1.</a:t>
            </a:r>
            <a:r>
              <a:rPr lang="en-US" altLang="zh-CN">
                <a:solidFill>
                  <a:srgbClr val="FF0000"/>
                </a:solidFill>
              </a:rPr>
              <a:t> </a:t>
            </a:r>
            <a:r>
              <a:rPr lang="zh-CN" altLang="en-US">
                <a:solidFill>
                  <a:srgbClr val="FF0000"/>
                </a:solidFill>
              </a:rPr>
              <a:t>Concept of critical realism:</a:t>
            </a:r>
            <a:r>
              <a:rPr lang="zh-CN" altLang="en-US"/>
              <a:t> CR (c.f. Collier, 1994; Danermark et al., 2002; Sayer, 2000) is a metatheory, originally developed from a general philosophy of science called transcendental realism (Bhaskar, 1997) and a more specific human science philosophy called critical naturalism (Bhaskar, 1998), by adding an interpretive thread to a deep ontological stance primarily conceptualized from the natural sciences (Sayer, 2000). </a:t>
            </a:r>
            <a:endParaRPr lang="zh-CN" altLang="en-US"/>
          </a:p>
          <a:p>
            <a:r>
              <a:rPr lang="zh-CN" altLang="en-US"/>
              <a:t>2.</a:t>
            </a:r>
            <a:r>
              <a:rPr lang="en-US" altLang="zh-CN"/>
              <a:t> </a:t>
            </a:r>
            <a:r>
              <a:rPr lang="zh-CN" altLang="en-US"/>
              <a:t>3 Domains of CR. CR states that there are three domains of reality. The domain of </a:t>
            </a:r>
            <a:r>
              <a:rPr lang="zh-CN" altLang="en-US">
                <a:solidFill>
                  <a:srgbClr val="FF0000"/>
                </a:solidFill>
              </a:rPr>
              <a:t>the empirical</a:t>
            </a:r>
            <a:r>
              <a:rPr lang="zh-CN" altLang="en-US"/>
              <a:t> relates to our experiences, the domain of </a:t>
            </a:r>
            <a:r>
              <a:rPr lang="zh-CN" altLang="en-US">
                <a:solidFill>
                  <a:srgbClr val="FF0000"/>
                </a:solidFill>
              </a:rPr>
              <a:t>the actual</a:t>
            </a:r>
            <a:r>
              <a:rPr lang="zh-CN" altLang="en-US"/>
              <a:t> relates to the events that we directly or indirectly experience, and the domain of </a:t>
            </a:r>
            <a:r>
              <a:rPr lang="zh-CN" altLang="en-US">
                <a:solidFill>
                  <a:srgbClr val="FF0000"/>
                </a:solidFill>
              </a:rPr>
              <a:t>the real</a:t>
            </a:r>
            <a:r>
              <a:rPr lang="zh-CN" altLang="en-US"/>
              <a:t> to the generative mechanisms that give rise to these and other related events (Bhaskar, 1997).</a:t>
            </a:r>
            <a:endParaRPr lang="zh-CN" altLang="en-US"/>
          </a:p>
          <a:p>
            <a:r>
              <a:rPr lang="zh-CN" altLang="en-US"/>
              <a:t>3.</a:t>
            </a:r>
            <a:r>
              <a:rPr lang="en-US" altLang="zh-CN"/>
              <a:t> </a:t>
            </a:r>
            <a:r>
              <a:rPr lang="zh-CN" altLang="en-US"/>
              <a:t>2 Systems of social structures. In CR, structures and people are distinct phenomena which possess their own powers. As a result, there is a dual relationship in which social structures and acting people affect each other (e.g. Archer, 1995; Lawson, 1997). Archer (1995) decomposed social structures into </a:t>
            </a:r>
            <a:r>
              <a:rPr lang="zh-CN" altLang="en-US">
                <a:solidFill>
                  <a:srgbClr val="FF0000"/>
                </a:solidFill>
              </a:rPr>
              <a:t>2 systems</a:t>
            </a:r>
            <a:r>
              <a:rPr lang="zh-CN" altLang="en-US"/>
              <a:t>: </a:t>
            </a:r>
            <a:r>
              <a:rPr lang="zh-CN" altLang="en-US">
                <a:solidFill>
                  <a:srgbClr val="FF0000"/>
                </a:solidFill>
              </a:rPr>
              <a:t>(1) structural systems: </a:t>
            </a:r>
            <a:r>
              <a:rPr lang="zh-CN" altLang="en-US"/>
              <a:t>associated with material relations and their emergent properties including the allocation of physical and human resources, as well as the organizations (e.g. corporate finance departments) and frameworks (e.g. employment laws) that affect the relations. </a:t>
            </a:r>
            <a:r>
              <a:rPr lang="zh-CN" altLang="en-US">
                <a:solidFill>
                  <a:srgbClr val="FF0000"/>
                </a:solidFill>
              </a:rPr>
              <a:t>(2) cultural systems:</a:t>
            </a:r>
            <a:r>
              <a:rPr lang="zh-CN" altLang="en-US"/>
              <a:t> about the relations of ideas and their emergent properties including the preponderance of theories, norms, beliefs and values, as well as the organizations (e.g. internal communications areas) and frameworks (e.g. history) that affect the relations.</a:t>
            </a:r>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CR as an ontological base of SIs</a:t>
            </a:r>
            <a:endParaRPr lang="zh-CN" altLang="en-US"/>
          </a:p>
        </p:txBody>
      </p:sp>
      <p:sp>
        <p:nvSpPr>
          <p:cNvPr id="3" name="内容占位符 2"/>
          <p:cNvSpPr>
            <a:spLocks noGrp="1"/>
          </p:cNvSpPr>
          <p:nvPr>
            <p:ph idx="1"/>
          </p:nvPr>
        </p:nvSpPr>
        <p:spPr/>
        <p:txBody>
          <a:bodyPr>
            <a:normAutofit fontScale="90000"/>
          </a:bodyPr>
          <a:lstStyle/>
          <a:p>
            <a:r>
              <a:rPr lang="zh-CN" altLang="en-US" dirty="0"/>
              <a:t>1.There is a clear compatibility between the SI framework and CR ontology. Ontology matters because it guides studies in terms of </a:t>
            </a:r>
            <a:r>
              <a:rPr lang="zh-CN" altLang="en-US" dirty="0">
                <a:solidFill>
                  <a:srgbClr val="FF0000"/>
                </a:solidFill>
              </a:rPr>
              <a:t>epistemology</a:t>
            </a:r>
            <a:r>
              <a:rPr lang="zh-CN" altLang="en-US" dirty="0"/>
              <a:t> and research approaches (e.g. Archer, 1995; Fleetwood, 2005; Reed, 2009).</a:t>
            </a:r>
            <a:endParaRPr lang="zh-CN" altLang="en-US" dirty="0"/>
          </a:p>
          <a:p>
            <a:r>
              <a:rPr lang="zh-CN" altLang="en-US" dirty="0"/>
              <a:t>Compatibility shows in:  </a:t>
            </a:r>
            <a:endParaRPr lang="zh-CN" altLang="en-US" dirty="0"/>
          </a:p>
          <a:p>
            <a:pPr lvl="1"/>
            <a:r>
              <a:rPr lang="zh-CN" altLang="en-US" dirty="0"/>
              <a:t>Both frameworks depict reality as macrostructures that are constituted of a multiplicity of components, relations, multilevel emergence of powers and the subjectivity of people to give life to the social realm.</a:t>
            </a:r>
            <a:endParaRPr lang="zh-CN" altLang="en-US" dirty="0"/>
          </a:p>
          <a:p>
            <a:pPr lvl="1"/>
            <a:r>
              <a:rPr lang="zh-CN" altLang="en-US" dirty="0"/>
              <a:t>There is also compatibility in relation to generative mechanisms (Castellacci, 2006). CR produces general abstractions to represent the operation of mechanisms since the domain of the actual is contextually heterogeneous and intricate (Sayer, 1992).</a:t>
            </a:r>
            <a:endParaRPr lang="zh-CN" altLang="en-US" dirty="0"/>
          </a:p>
          <a:p>
            <a:r>
              <a:rPr lang="zh-CN" altLang="en-US" dirty="0"/>
              <a:t>2.There has been very little effort to connect SIs and the CR ontology. </a:t>
            </a:r>
            <a:endParaRPr lang="zh-CN" altLang="en-US"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zh-CN" altLang="en-US"/>
            </a:br>
            <a:r>
              <a:rPr lang="zh-CN" altLang="en-US" sz="3555"/>
              <a:t>Joint application of SIs and CR in digital innovation research</a:t>
            </a:r>
            <a:endParaRPr lang="zh-CN" altLang="en-US" sz="3555"/>
          </a:p>
        </p:txBody>
      </p:sp>
      <p:sp>
        <p:nvSpPr>
          <p:cNvPr id="3" name="内容占位符 2"/>
          <p:cNvSpPr>
            <a:spLocks noGrp="1"/>
          </p:cNvSpPr>
          <p:nvPr>
            <p:ph idx="1"/>
          </p:nvPr>
        </p:nvSpPr>
        <p:spPr/>
        <p:txBody>
          <a:bodyPr>
            <a:noAutofit/>
          </a:bodyPr>
          <a:lstStyle/>
          <a:p>
            <a:r>
              <a:rPr lang="zh-CN" altLang="en-US" sz="1600" dirty="0"/>
              <a:t>1.Two of the most often employed explanatory frameworks in CR research are Danermark et al.’s (2002) </a:t>
            </a:r>
            <a:r>
              <a:rPr lang="zh-CN" altLang="en-US" sz="1600" dirty="0">
                <a:solidFill>
                  <a:srgbClr val="FF0000"/>
                </a:solidFill>
              </a:rPr>
              <a:t>staged model</a:t>
            </a:r>
            <a:r>
              <a:rPr lang="zh-CN" altLang="en-US" sz="1600" dirty="0"/>
              <a:t> for studying the composition of social structures and Archer’s (1995) </a:t>
            </a:r>
            <a:r>
              <a:rPr lang="zh-CN" altLang="en-US" sz="1600" dirty="0">
                <a:solidFill>
                  <a:srgbClr val="FF0000"/>
                </a:solidFill>
              </a:rPr>
              <a:t>morphogenetic approach</a:t>
            </a:r>
            <a:r>
              <a:rPr lang="zh-CN" altLang="en-US" sz="1600" dirty="0"/>
              <a:t> to researching agency and structural change processes (e.g. Dobson, 2012, 2013; Raduescu and Vessey, 2008).</a:t>
            </a:r>
            <a:endParaRPr lang="zh-CN" altLang="en-US" sz="1600" dirty="0"/>
          </a:p>
          <a:p>
            <a:pPr lvl="1"/>
            <a:r>
              <a:rPr lang="zh-CN" altLang="en-US" sz="1600" dirty="0">
                <a:solidFill>
                  <a:srgbClr val="FF0000"/>
                </a:solidFill>
              </a:rPr>
              <a:t>The staged model:</a:t>
            </a:r>
            <a:r>
              <a:rPr lang="zh-CN" altLang="en-US" sz="1600" dirty="0"/>
              <a:t> Danermark et al. (2002) proposed an explanatory staged approach to research the conformation of social structures. </a:t>
            </a:r>
            <a:endParaRPr lang="zh-CN" altLang="en-US" sz="1600" dirty="0"/>
          </a:p>
          <a:p>
            <a:pPr lvl="2"/>
            <a:r>
              <a:rPr lang="zh-CN" altLang="en-US" sz="1600" b="1" dirty="0"/>
              <a:t>Description and analytical resolution:</a:t>
            </a:r>
            <a:r>
              <a:rPr lang="zh-CN" altLang="en-US" sz="1600" dirty="0"/>
              <a:t> in the description stage, the aim is to form an account of the concrete events that will be a matter of analysis according to the experiences of the people involved with them. This could be undertaken using qualitative methods such as interviews with the SME decision-makers to build preliminary stories about adoption processes and factors.</a:t>
            </a:r>
            <a:endParaRPr lang="zh-CN" altLang="en-US" sz="1600" dirty="0"/>
          </a:p>
          <a:p>
            <a:pPr lvl="2"/>
            <a:r>
              <a:rPr lang="zh-CN" altLang="en-US" sz="1600" b="1" dirty="0"/>
              <a:t>Abduction/theoretical re-description: </a:t>
            </a:r>
            <a:r>
              <a:rPr lang="zh-CN" altLang="en-US" sz="1600" dirty="0"/>
              <a:t>the objective in the abduction/theoretical re-description stage is to devise alternative conceptual frameworks to hypothesize the underlying structures that could explain in more general and social-level terms the events experienced by people and groups.</a:t>
            </a:r>
            <a:endParaRPr lang="zh-CN" altLang="en-US" sz="1600" dirty="0"/>
          </a:p>
          <a:p>
            <a:pPr lvl="2"/>
            <a:r>
              <a:rPr lang="zh-CN" altLang="en-US" sz="1600" b="1" dirty="0"/>
              <a:t>Retroduction and comparison between different theories and abstractions:</a:t>
            </a:r>
            <a:r>
              <a:rPr lang="zh-CN" altLang="en-US" sz="1600" dirty="0"/>
              <a:t> in formal CR terms, retroduction is the guided and disciplined research movement from observable events to abstract and fundamental generative processes (Sayer, 1992).</a:t>
            </a:r>
            <a:endParaRPr lang="zh-CN" altLang="en-US" sz="1600" dirty="0"/>
          </a:p>
          <a:p>
            <a:pPr lvl="2"/>
            <a:r>
              <a:rPr lang="zh-CN" altLang="en-US" sz="1600" b="1" dirty="0"/>
              <a:t>Concretization and contextualization: </a:t>
            </a:r>
            <a:r>
              <a:rPr lang="zh-CN" altLang="en-US" sz="1600" dirty="0"/>
              <a:t>an objective is to appreciate how a model works in specific and concrete situations, with the possibility of triggering further research to improve and extend the theoretical system initially abstracted (e.g. Blom and Moren, 2015).</a:t>
            </a:r>
            <a:endParaRPr lang="zh-CN" altLang="en-US" sz="1600"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descr="iseg-logo-site"/>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0" y="0"/>
            <a:ext cx="2588895" cy="7905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60000"/>
          </a:bodyPr>
          <a:lstStyle/>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r>
              <a:rPr lang="zh-CN" altLang="en-US"/>
              <a:t>Source: Arturo, V. &amp; Mike, C (2019). A comprehensive framework to research digital innovation: The joint use of the systems of innovation and critical realism. Journal of Strategic Information Systems 28: 250.</a:t>
            </a:r>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5" name="图片 3" descr="屏幕截图 2023-10-08 232515"/>
          <p:cNvPicPr>
            <a:picLocks noChangeAspect="1"/>
          </p:cNvPicPr>
          <p:nvPr>
            <p:custDataLst>
              <p:tags r:id="rId1"/>
            </p:custDataLst>
          </p:nvPr>
        </p:nvPicPr>
        <p:blipFill>
          <a:blip r:embed="rId2"/>
          <a:stretch>
            <a:fillRect/>
          </a:stretch>
        </p:blipFill>
        <p:spPr>
          <a:xfrm>
            <a:off x="758825" y="304165"/>
            <a:ext cx="10594975" cy="453136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COMMONDATA" val="eyJoZGlkIjoiNmRlZjk5YzFkMTY4MzMzNTA5MjYwMTY4NTQwM2NiOTg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11304</Words>
  <Application>WPS 演示</Application>
  <PresentationFormat>宽屏</PresentationFormat>
  <Paragraphs>135</Paragraphs>
  <Slides>14</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vt:lpstr>
      <vt:lpstr>宋体</vt:lpstr>
      <vt:lpstr>Wingdings</vt:lpstr>
      <vt:lpstr>Calibri</vt:lpstr>
      <vt:lpstr>微软雅黑</vt:lpstr>
      <vt:lpstr>Arial Unicode MS</vt:lpstr>
      <vt:lpstr>WPS</vt:lpstr>
      <vt:lpstr>A comprehensive framework to research digital innovation: The joint use of the systems of innovation and critical realism (Um quadro abrangente para a investigação da inovação digital: A  utilização conjunta dos sistemas de inovação e do realismo crítico) (Authors: Arturo Vega &amp; Mike Chiasson)</vt:lpstr>
      <vt:lpstr>Introduction</vt:lpstr>
      <vt:lpstr>The need to expand digital innovation research</vt:lpstr>
      <vt:lpstr>Systems of innovation</vt:lpstr>
      <vt:lpstr> The SI as an alternative unit of analysis in digital innovation research</vt:lpstr>
      <vt:lpstr>Critical realism</vt:lpstr>
      <vt:lpstr>CR as an ontological base of SIs</vt:lpstr>
      <vt:lpstr> Joint application of SIs and CR in digital innovation research</vt:lpstr>
      <vt:lpstr>PowerPoint 演示文稿</vt:lpstr>
      <vt:lpstr>PowerPoint 演示文稿</vt:lpstr>
      <vt:lpstr>PowerPoint 演示文稿</vt:lpstr>
      <vt:lpstr>Conclusions</vt:lpstr>
      <vt:lpstr>Reference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comprehensive framework to research digital innovation: The joint use of the systems of innovation and critical realism (Um quadro abrangente para a investigação da inovação digital: A  utilização conjunta dos sistemas de inovação e do realismo crítico) (Authors: Arturo Vega &amp; Mike Chiasson)</dc:title>
  <dc:creator>米先生</dc:creator>
  <cp:lastModifiedBy>cornd</cp:lastModifiedBy>
  <cp:revision>76</cp:revision>
  <dcterms:created xsi:type="dcterms:W3CDTF">2023-10-06T19:39:00Z</dcterms:created>
  <dcterms:modified xsi:type="dcterms:W3CDTF">2023-10-10T09:07:21Z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94D842D2DF6246E38105E0BFEF043985_12</vt:lpwstr>
  </property>
  <property fmtid="{D5CDD505-2E9C-101B-9397-08002B2CF9AE}" pid="3" name="KSOProductBuildVer">
    <vt:lpwstr>2052-12.1.0.15712</vt:lpwstr>
  </property>
</Properties>
</file>